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38" d="100"/>
          <a:sy n="138" d="100"/>
        </p:scale>
        <p:origin x="11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4065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03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63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accent3">
            <a:lumMod val="50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" y="137160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PORTAIL INTER-DIMENSIONNEL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57200" y="1874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RICKLAB™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457200" y="2606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Borne interactive de sélection dimensionnelle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Monde Réel  /  Monde Virtuel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0" y="3291840"/>
            <a:ext cx="2743200" cy="36576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15" name="Text 13"/>
          <p:cNvSpPr/>
          <p:nvPr/>
        </p:nvSpPr>
        <p:spPr>
          <a:xfrm>
            <a:off x="457200" y="3520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 smtClean="0">
                <a:solidFill>
                  <a:srgbClr val="FFE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«RICK VIRTUAL WORLD. </a:t>
            </a:r>
            <a:r>
              <a:rPr lang="en-US" sz="1400" i="1" dirty="0">
                <a:solidFill>
                  <a:srgbClr val="FFE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40233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A8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 n°4  —  Bachelor 2  —  Fondamentaux IT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7A8F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National B2  •  Session Septembre 2026  •  EPSI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2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200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SOMMAIRE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640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de la présentation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11480" y="114300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11430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Contexte &amp; problématique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977640" y="114300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11480" y="17830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05840" y="17830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Équipe &amp; répartition des tâches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977640" y="17830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11480" y="2423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05840" y="24231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 technique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977640" y="242316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11480" y="30632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05840" y="30632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Technologies </a:t>
            </a:r>
            <a:r>
              <a:rPr lang="en-US" sz="1500" dirty="0" smtClean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</a:t>
            </a:r>
            <a:r>
              <a:rPr lang="en-US" sz="1500" dirty="0" err="1" smtClean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outils</a:t>
            </a:r>
            <a:r>
              <a:rPr lang="en-US" sz="1500" dirty="0" smtClean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 smtClean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utilisées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977640" y="306324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6,7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11480" y="3703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05840" y="37033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Fonctionnement de A à Z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977640" y="370332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FA3"/>
                </a:solidFill>
                <a:latin typeface="Cascadia Code" pitchFamily="34" charset="0"/>
                <a:cs typeface="Cascadia Code" pitchFamily="34" charset="-120"/>
              </a:rPr>
              <a:t>8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5303520" y="11430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411480" y="41376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06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005840" y="4173405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Pr</a:t>
            </a:r>
            <a:r>
              <a:rPr lang="fr-FR" sz="1500" dirty="0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é</a:t>
            </a:r>
            <a:r>
              <a:rPr lang="en-US" sz="1500" dirty="0" err="1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sentation</a:t>
            </a:r>
            <a:r>
              <a:rPr lang="en-US" sz="1500" dirty="0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 de prototype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3977640" y="419959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9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4696692" y="114660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07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5253644" y="1126513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Probl</a:t>
            </a:r>
            <a:r>
              <a:rPr lang="fr-FR" sz="1500" dirty="0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è</a:t>
            </a:r>
            <a:r>
              <a:rPr lang="en-US" sz="1500" dirty="0" err="1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mes</a:t>
            </a:r>
            <a:r>
              <a:rPr lang="en-US" sz="1500" dirty="0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1500" dirty="0" err="1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rencontr</a:t>
            </a:r>
            <a:r>
              <a:rPr lang="fr-FR" sz="1500" dirty="0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é</a:t>
            </a:r>
            <a:r>
              <a:rPr lang="en-US" sz="1500" dirty="0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s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8264468" y="113551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10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4703734" y="2421913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09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298094" y="2421913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8269894" y="2421913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12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4703734" y="3061993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3AB0C3"/>
                </a:solidFill>
                <a:latin typeface="Cascadia Code" pitchFamily="34" charset="0"/>
                <a:cs typeface="Cascadia Code" pitchFamily="34" charset="-120"/>
              </a:rPr>
              <a:t>10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5298094" y="3061993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Ressources &amp; liens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8269894" y="3061993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 smtClean="0">
                <a:solidFill>
                  <a:srgbClr val="7A8FA3"/>
                </a:solidFill>
                <a:latin typeface="Cascadia Code" pitchFamily="34" charset="0"/>
                <a:cs typeface="Cascadia Code" pitchFamily="34" charset="-120"/>
              </a:rPr>
              <a:t>13</a:t>
            </a:r>
            <a:endParaRPr lang="en-US" sz="1400" dirty="0"/>
          </a:p>
        </p:txBody>
      </p:sp>
      <p:sp>
        <p:nvSpPr>
          <p:cNvPr id="44" name="Text 33"/>
          <p:cNvSpPr/>
          <p:nvPr/>
        </p:nvSpPr>
        <p:spPr>
          <a:xfrm>
            <a:off x="4699578" y="1784604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08</a:t>
            </a:r>
            <a:endParaRPr lang="en-US" sz="1600" dirty="0"/>
          </a:p>
        </p:txBody>
      </p:sp>
      <p:sp>
        <p:nvSpPr>
          <p:cNvPr id="45" name="Text 34"/>
          <p:cNvSpPr/>
          <p:nvPr/>
        </p:nvSpPr>
        <p:spPr>
          <a:xfrm>
            <a:off x="5229514" y="1784604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Axes d'amélioration</a:t>
            </a:r>
            <a:endParaRPr lang="en-US" sz="1500" dirty="0"/>
          </a:p>
        </p:txBody>
      </p:sp>
      <p:sp>
        <p:nvSpPr>
          <p:cNvPr id="46" name="Text 35"/>
          <p:cNvSpPr/>
          <p:nvPr/>
        </p:nvSpPr>
        <p:spPr>
          <a:xfrm>
            <a:off x="8264468" y="1815776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 smtClean="0">
                <a:solidFill>
                  <a:srgbClr val="7A8FA3"/>
                </a:solidFill>
                <a:latin typeface="Cascadia Code" pitchFamily="34" charset="0"/>
                <a:cs typeface="Cascadia Code" pitchFamily="34" charset="-120"/>
              </a:rPr>
              <a:t>11</a:t>
            </a:r>
            <a:endParaRPr lang="en-US" sz="1400" dirty="0"/>
          </a:p>
        </p:txBody>
      </p:sp>
      <p:sp>
        <p:nvSpPr>
          <p:cNvPr id="47" name="Text 39"/>
          <p:cNvSpPr/>
          <p:nvPr/>
        </p:nvSpPr>
        <p:spPr>
          <a:xfrm>
            <a:off x="4710430" y="3676858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smtClean="0">
                <a:solidFill>
                  <a:srgbClr val="3AB0C3"/>
                </a:solidFill>
                <a:latin typeface="Cascadia Code" pitchFamily="34" charset="0"/>
                <a:cs typeface="Cascadia Code" pitchFamily="34" charset="-120"/>
              </a:rPr>
              <a:t>10</a:t>
            </a:r>
            <a:endParaRPr lang="en-US" sz="1600" dirty="0"/>
          </a:p>
        </p:txBody>
      </p:sp>
      <p:sp>
        <p:nvSpPr>
          <p:cNvPr id="48" name="Text 40"/>
          <p:cNvSpPr/>
          <p:nvPr/>
        </p:nvSpPr>
        <p:spPr>
          <a:xfrm>
            <a:off x="5298094" y="3643261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 smtClean="0">
                <a:solidFill>
                  <a:srgbClr val="F0F7FA"/>
                </a:solidFill>
                <a:latin typeface="Arial" pitchFamily="34" charset="0"/>
                <a:cs typeface="Arial" pitchFamily="34" charset="-120"/>
              </a:rPr>
              <a:t>Annexe</a:t>
            </a:r>
            <a:endParaRPr lang="en-US" sz="1500" dirty="0"/>
          </a:p>
        </p:txBody>
      </p:sp>
      <p:sp>
        <p:nvSpPr>
          <p:cNvPr id="49" name="Text 41"/>
          <p:cNvSpPr/>
          <p:nvPr/>
        </p:nvSpPr>
        <p:spPr>
          <a:xfrm>
            <a:off x="8269894" y="369306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 smtClean="0">
                <a:solidFill>
                  <a:srgbClr val="7A8FA3"/>
                </a:solidFill>
                <a:latin typeface="Cascadia Code" pitchFamily="34" charset="0"/>
                <a:cs typeface="Cascadia Code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3 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657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01  —  CONTEXTE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685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Bienvenue dans le RickLab™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36576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rgbClr val="121C2E"/>
          </a:solidFill>
          <a:ln/>
          <a:effectLst>
            <a:outerShdw blurRad="101600" dist="38100" dir="8100000" algn="bl" rotWithShape="0">
              <a:srgbClr val="000000">
                <a:alpha val="4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94360" y="1417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LE WORKSHOP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94360" y="17830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Chaque équipe de Bachelor 2 dispose de 5 jours en configuration Scrum pour concevoir un prototype interdimensionnel exploitant :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269748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microcontrôleur (ESP32 / Arduino / RPi)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ressource myDiL (impression 3D…)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véritable brique logicielle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rgbClr val="121C2E"/>
          </a:solidFill>
          <a:ln/>
          <a:effectLst>
            <a:outerShdw blurRad="101600" dist="38100" dir="8100000" algn="bl" rotWithShape="0">
              <a:srgbClr val="000000">
                <a:alpha val="4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892040" y="1417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FFE9A4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NOTRE PROBLÉMATIQUE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892040" y="17830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Matérialiser le passage d'une dimension à une autre :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892040" y="2331720"/>
            <a:ext cx="3566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Identification par badge RFID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Interrogation vocale en langage naturel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 pour comprendre la destination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Orientation vers Monde Réel ou Virtuel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• 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4 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657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02  —  ÉQUIPE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6858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Répartition des tâches — Groupe de 5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365760" y="1280160"/>
            <a:ext cx="1645920" cy="2926080"/>
          </a:xfrm>
          <a:prstGeom prst="roundRect">
            <a:avLst>
              <a:gd name="adj" fmla="val 4444"/>
            </a:avLst>
          </a:prstGeom>
          <a:solidFill>
            <a:srgbClr val="121C2E"/>
          </a:solidFill>
          <a:ln/>
        </p:spPr>
      </p:sp>
      <p:sp>
        <p:nvSpPr>
          <p:cNvPr id="15" name="Shape 13"/>
          <p:cNvSpPr/>
          <p:nvPr/>
        </p:nvSpPr>
        <p:spPr>
          <a:xfrm>
            <a:off x="365760" y="1280160"/>
            <a:ext cx="1645920" cy="73152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15544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Djiongo Dany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237744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Monde Virtuel</a:t>
            </a:r>
            <a:endParaRPr lang="en-US" sz="1100" dirty="0"/>
          </a:p>
          <a:p>
            <a:pPr algn="ctr"/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 •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</a:t>
            </a: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•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</a:t>
            </a:r>
            <a:endParaRPr lang="en-US" sz="1100" dirty="0">
              <a:solidFill>
                <a:srgbClr val="A8BCC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103120" y="1280160"/>
            <a:ext cx="1645920" cy="2926080"/>
          </a:xfrm>
          <a:prstGeom prst="roundRect">
            <a:avLst>
              <a:gd name="adj" fmla="val 4444"/>
            </a:avLst>
          </a:prstGeom>
          <a:solidFill>
            <a:srgbClr val="121C2E"/>
          </a:solidFill>
          <a:ln/>
        </p:spPr>
      </p:sp>
      <p:sp>
        <p:nvSpPr>
          <p:cNvPr id="19" name="Shape 17"/>
          <p:cNvSpPr/>
          <p:nvPr/>
        </p:nvSpPr>
        <p:spPr>
          <a:xfrm>
            <a:off x="2103120" y="1280160"/>
            <a:ext cx="1645920" cy="73152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20" name="Text 18"/>
          <p:cNvSpPr/>
          <p:nvPr/>
        </p:nvSpPr>
        <p:spPr>
          <a:xfrm>
            <a:off x="2194560" y="15544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Diallo Harissou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194560" y="237744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Firmware ESP32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Montage électrique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</a:t>
            </a: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embarqué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840480" y="1280160"/>
            <a:ext cx="1645920" cy="2926080"/>
          </a:xfrm>
          <a:prstGeom prst="roundRect">
            <a:avLst>
              <a:gd name="adj" fmla="val 4444"/>
            </a:avLst>
          </a:prstGeom>
          <a:solidFill>
            <a:srgbClr val="121C2E"/>
          </a:solidFill>
          <a:ln/>
        </p:spPr>
      </p:sp>
      <p:sp>
        <p:nvSpPr>
          <p:cNvPr id="23" name="Shape 21"/>
          <p:cNvSpPr/>
          <p:nvPr/>
        </p:nvSpPr>
        <p:spPr>
          <a:xfrm>
            <a:off x="3840480" y="1280160"/>
            <a:ext cx="1645920" cy="73152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24" name="Text 22"/>
          <p:cNvSpPr/>
          <p:nvPr/>
        </p:nvSpPr>
        <p:spPr>
          <a:xfrm>
            <a:off x="3931920" y="15544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Kemeni</a:t>
            </a:r>
            <a:r>
              <a:rPr lang="en-US" sz="13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Daniel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931920" y="237744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Assemblage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Électronique,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Trello,</a:t>
            </a:r>
          </a:p>
          <a:p>
            <a:pPr algn="ctr"/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Montage Wokwi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577840" y="1280160"/>
            <a:ext cx="1645920" cy="2926080"/>
          </a:xfrm>
          <a:prstGeom prst="roundRect">
            <a:avLst>
              <a:gd name="adj" fmla="val 4444"/>
            </a:avLst>
          </a:prstGeom>
          <a:solidFill>
            <a:srgbClr val="121C2E"/>
          </a:solidFill>
          <a:ln/>
        </p:spPr>
      </p:sp>
      <p:sp>
        <p:nvSpPr>
          <p:cNvPr id="27" name="Shape 25"/>
          <p:cNvSpPr/>
          <p:nvPr/>
        </p:nvSpPr>
        <p:spPr>
          <a:xfrm>
            <a:off x="5577840" y="1280160"/>
            <a:ext cx="1645920" cy="73152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28" name="Text 26"/>
          <p:cNvSpPr/>
          <p:nvPr/>
        </p:nvSpPr>
        <p:spPr>
          <a:xfrm>
            <a:off x="5669280" y="15544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Tchakounte Francesca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5669280" y="237744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Assemblage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électronique et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Câblage 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315200" y="1280160"/>
            <a:ext cx="1645920" cy="2926080"/>
          </a:xfrm>
          <a:prstGeom prst="roundRect">
            <a:avLst>
              <a:gd name="adj" fmla="val 4444"/>
            </a:avLst>
          </a:prstGeom>
          <a:solidFill>
            <a:srgbClr val="121C2E"/>
          </a:solidFill>
          <a:ln/>
        </p:spPr>
      </p:sp>
      <p:sp>
        <p:nvSpPr>
          <p:cNvPr id="31" name="Shape 29"/>
          <p:cNvSpPr/>
          <p:nvPr/>
        </p:nvSpPr>
        <p:spPr>
          <a:xfrm>
            <a:off x="7315200" y="1280160"/>
            <a:ext cx="1645920" cy="73152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32" name="Text 30"/>
          <p:cNvSpPr/>
          <p:nvPr/>
        </p:nvSpPr>
        <p:spPr>
          <a:xfrm>
            <a:off x="7406640" y="155448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Kouakou David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406640" y="237744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Monde Réel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Scène Delightex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</a:t>
            </a:r>
            <a:endParaRPr lang="en-US" sz="1100" dirty="0" smtClean="0">
              <a:solidFill>
                <a:srgbClr val="A8BCC9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traduction 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5 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657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03  —  ARCHITECTURE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6858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Trois couches en communication continue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11480" y="1188720"/>
            <a:ext cx="2743200" cy="3108960"/>
          </a:xfrm>
          <a:prstGeom prst="roundRect">
            <a:avLst>
              <a:gd name="adj" fmla="val 2667"/>
            </a:avLst>
          </a:prstGeom>
          <a:solidFill>
            <a:srgbClr val="121C2E"/>
          </a:solidFill>
          <a:ln/>
        </p:spPr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1417320"/>
            <a:ext cx="640080" cy="64008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48640" y="21945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COUCHE MATÉRIELLE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94360" y="269748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ESP32 + RFID RC522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Écran LCD I2C 20×4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Microphone lavalier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3291840" y="1188720"/>
            <a:ext cx="2743200" cy="3108960"/>
          </a:xfrm>
          <a:prstGeom prst="roundRect">
            <a:avLst>
              <a:gd name="adj" fmla="val 2667"/>
            </a:avLst>
          </a:prstGeom>
          <a:solidFill>
            <a:srgbClr val="121C2E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1417320"/>
            <a:ext cx="640080" cy="64008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3429000" y="21945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COUCHE LOGICIELLE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3474720" y="269748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(orchestration)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Whisper + LLM (Groq)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série UART</a:t>
            </a:r>
            <a:endParaRPr lang="en-US" sz="1300" dirty="0"/>
          </a:p>
        </p:txBody>
      </p:sp>
      <p:sp>
        <p:nvSpPr>
          <p:cNvPr id="22" name="Shape 18"/>
          <p:cNvSpPr/>
          <p:nvPr/>
        </p:nvSpPr>
        <p:spPr>
          <a:xfrm>
            <a:off x="6172200" y="1188720"/>
            <a:ext cx="2743200" cy="3108960"/>
          </a:xfrm>
          <a:prstGeom prst="roundRect">
            <a:avLst>
              <a:gd name="adj" fmla="val 2667"/>
            </a:avLst>
          </a:prstGeom>
          <a:solidFill>
            <a:srgbClr val="121C2E"/>
          </a:solidFill>
          <a:ln/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040" y="1417320"/>
            <a:ext cx="640080" cy="64008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6309360" y="21945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COUCHE VISUELLE</a:t>
            </a:r>
            <a:endParaRPr lang="en-US" sz="1300" dirty="0"/>
          </a:p>
        </p:txBody>
      </p:sp>
      <p:sp>
        <p:nvSpPr>
          <p:cNvPr id="25" name="Text 20"/>
          <p:cNvSpPr/>
          <p:nvPr/>
        </p:nvSpPr>
        <p:spPr>
          <a:xfrm>
            <a:off x="6355080" y="269748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Delightex (WebSocket)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Animations portail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Monde Réel / Virtuel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6 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657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04  —  TECHNOLOGIES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6858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- Stack materiel &amp; </a:t>
            </a: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justifications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365760" y="118872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15" name="Text 13"/>
          <p:cNvSpPr/>
          <p:nvPr/>
        </p:nvSpPr>
        <p:spPr>
          <a:xfrm>
            <a:off x="475488" y="1417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ESP32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75488" y="18288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Cerveau embarqué — connecté IA &amp; PC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560320" y="118872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18" name="Text 16"/>
          <p:cNvSpPr/>
          <p:nvPr/>
        </p:nvSpPr>
        <p:spPr>
          <a:xfrm>
            <a:off x="2670048" y="1417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RFID RC522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670048" y="18288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Authentification badge — geste simple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754880" y="118872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21" name="Text 19"/>
          <p:cNvSpPr/>
          <p:nvPr/>
        </p:nvSpPr>
        <p:spPr>
          <a:xfrm>
            <a:off x="4864608" y="1417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LCD 20×4 I2C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864608" y="18288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 visuelle — phrases complètes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118872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24" name="Text 22"/>
          <p:cNvSpPr/>
          <p:nvPr/>
        </p:nvSpPr>
        <p:spPr>
          <a:xfrm>
            <a:off x="7059168" y="1417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 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059168" y="18288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 vocale claire sans </a:t>
            </a: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65760" y="274320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27" name="Text 25"/>
          <p:cNvSpPr/>
          <p:nvPr/>
        </p:nvSpPr>
        <p:spPr>
          <a:xfrm>
            <a:off x="475488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Casque VR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75488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Pour la simulation           des mondes 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560320" y="274320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30" name="Text 28"/>
          <p:cNvSpPr/>
          <p:nvPr/>
        </p:nvSpPr>
        <p:spPr>
          <a:xfrm>
            <a:off x="2670048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Cutter et ciseau</a:t>
            </a:r>
            <a:r>
              <a:rPr lang="en-US" sz="1400" b="1" dirty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x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2670048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Mondes 3D immersifs &amp; animations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754880" y="274320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33" name="Text 31"/>
          <p:cNvSpPr/>
          <p:nvPr/>
        </p:nvSpPr>
        <p:spPr>
          <a:xfrm>
            <a:off x="4864608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Fer </a:t>
            </a:r>
            <a:r>
              <a:rPr lang="fr-FR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à </a:t>
            </a: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souder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4864608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Pour souder le lecteur RFID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274320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36" name="Text 34"/>
          <p:cNvSpPr/>
          <p:nvPr/>
        </p:nvSpPr>
        <p:spPr>
          <a:xfrm>
            <a:off x="7059168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FR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Colle et scotch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059168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Assemblage de la </a:t>
            </a:r>
          </a:p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boite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7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11480" y="6858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II - Stack </a:t>
            </a: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technique &amp; justifications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365760" y="118872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15" name="Text 13"/>
          <p:cNvSpPr/>
          <p:nvPr/>
        </p:nvSpPr>
        <p:spPr>
          <a:xfrm>
            <a:off x="475488" y="1417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Trello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75488" y="18288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Suivre l’avancement du </a:t>
            </a:r>
          </a:p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projet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560320" y="118872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18" name="Text 16"/>
          <p:cNvSpPr/>
          <p:nvPr/>
        </p:nvSpPr>
        <p:spPr>
          <a:xfrm>
            <a:off x="2670048" y="1417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Turbosquid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670048" y="18288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T</a:t>
            </a:r>
            <a:r>
              <a:rPr lang="fr-FR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é</a:t>
            </a: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lécharger les éléments</a:t>
            </a:r>
          </a:p>
          <a:p>
            <a:pPr algn="ctr"/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déj</a:t>
            </a:r>
            <a:r>
              <a:rPr lang="en-US" sz="1200" dirty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à</a:t>
            </a: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 prêts </a:t>
            </a:r>
          </a:p>
        </p:txBody>
      </p:sp>
      <p:sp>
        <p:nvSpPr>
          <p:cNvPr id="20" name="Shape 18"/>
          <p:cNvSpPr/>
          <p:nvPr/>
        </p:nvSpPr>
        <p:spPr>
          <a:xfrm>
            <a:off x="4754880" y="118872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21" name="Text 19"/>
          <p:cNvSpPr/>
          <p:nvPr/>
        </p:nvSpPr>
        <p:spPr>
          <a:xfrm>
            <a:off x="4864608" y="1417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Worwi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864608" y="18288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Tester le code </a:t>
            </a:r>
          </a:p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Arduino </a:t>
            </a:r>
          </a:p>
        </p:txBody>
      </p:sp>
      <p:sp>
        <p:nvSpPr>
          <p:cNvPr id="23" name="Shape 21"/>
          <p:cNvSpPr/>
          <p:nvPr/>
        </p:nvSpPr>
        <p:spPr>
          <a:xfrm>
            <a:off x="6949440" y="118872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24" name="Text 22"/>
          <p:cNvSpPr/>
          <p:nvPr/>
        </p:nvSpPr>
        <p:spPr>
          <a:xfrm>
            <a:off x="7059168" y="14173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G</a:t>
            </a:r>
            <a:r>
              <a:rPr lang="fr-FR" sz="1400" b="1" dirty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e</a:t>
            </a: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cs typeface="Arial" pitchFamily="34" charset="-120"/>
              </a:rPr>
              <a:t>mini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059168" y="182880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Assistant IA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65760" y="274320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27" name="Text 25"/>
          <p:cNvSpPr/>
          <p:nvPr/>
        </p:nvSpPr>
        <p:spPr>
          <a:xfrm>
            <a:off x="475488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Groq API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75488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Whisper + LLM ultra-rapide &amp; gratuit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560320" y="274320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30" name="Text 28"/>
          <p:cNvSpPr/>
          <p:nvPr/>
        </p:nvSpPr>
        <p:spPr>
          <a:xfrm>
            <a:off x="2670048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Delightex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2670048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Mondes 3D immersifs &amp; animations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754880" y="274320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33" name="Text 31"/>
          <p:cNvSpPr/>
          <p:nvPr/>
        </p:nvSpPr>
        <p:spPr>
          <a:xfrm>
            <a:off x="4864608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+ VS Code +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 smtClean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</a:t>
            </a:r>
          </a:p>
        </p:txBody>
      </p:sp>
      <p:sp>
        <p:nvSpPr>
          <p:cNvPr id="34" name="Text 32"/>
          <p:cNvSpPr/>
          <p:nvPr/>
        </p:nvSpPr>
        <p:spPr>
          <a:xfrm>
            <a:off x="4864608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Orchestration IA &amp; </a:t>
            </a: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gestion</a:t>
            </a:r>
          </a:p>
          <a:p>
            <a:pPr marL="0" indent="0" algn="ctr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cs typeface="Arial" pitchFamily="34" charset="-120"/>
              </a:rPr>
              <a:t>du code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2743200"/>
            <a:ext cx="2057400" cy="1371600"/>
          </a:xfrm>
          <a:prstGeom prst="roundRect">
            <a:avLst>
              <a:gd name="adj" fmla="val 4000"/>
            </a:avLst>
          </a:prstGeom>
          <a:solidFill>
            <a:srgbClr val="121C2E"/>
          </a:solidFill>
          <a:ln/>
        </p:spPr>
      </p:sp>
      <p:sp>
        <p:nvSpPr>
          <p:cNvPr id="36" name="Text 34"/>
          <p:cNvSpPr/>
          <p:nvPr/>
        </p:nvSpPr>
        <p:spPr>
          <a:xfrm>
            <a:off x="7059168" y="29718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3AB0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Arduino IDE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059168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Firmware ESP32 officiel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40375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8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200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05  —  FONCTIONNEMENT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594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Parcours utilisateur de A à Z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20040" y="1005840"/>
            <a:ext cx="2103120" cy="1645920"/>
          </a:xfrm>
          <a:prstGeom prst="roundRect">
            <a:avLst>
              <a:gd name="adj" fmla="val 3333"/>
            </a:avLst>
          </a:prstGeom>
          <a:solidFill>
            <a:srgbClr val="121C2E"/>
          </a:solidFill>
          <a:ln/>
        </p:spPr>
      </p:sp>
      <p:sp>
        <p:nvSpPr>
          <p:cNvPr id="15" name="Text 13"/>
          <p:cNvSpPr/>
          <p:nvPr/>
        </p:nvSpPr>
        <p:spPr>
          <a:xfrm>
            <a:off x="429768" y="1143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29768" y="146304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 sous tension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29768" y="187452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LCD : « PORTAIL INTER-DIM — SCANNEZ LE BADGE »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514600" y="1005840"/>
            <a:ext cx="2103120" cy="1645920"/>
          </a:xfrm>
          <a:prstGeom prst="roundRect">
            <a:avLst>
              <a:gd name="adj" fmla="val 3333"/>
            </a:avLst>
          </a:prstGeom>
          <a:solidFill>
            <a:srgbClr val="121C2E"/>
          </a:solidFill>
          <a:ln/>
        </p:spPr>
      </p:sp>
      <p:sp>
        <p:nvSpPr>
          <p:cNvPr id="19" name="Text 17"/>
          <p:cNvSpPr/>
          <p:nvPr/>
        </p:nvSpPr>
        <p:spPr>
          <a:xfrm>
            <a:off x="2624328" y="1143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624328" y="146304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RFID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2624328" y="187452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Badge accepté → confirmation à l'écran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709160" y="1005840"/>
            <a:ext cx="2103120" cy="1645920"/>
          </a:xfrm>
          <a:prstGeom prst="roundRect">
            <a:avLst>
              <a:gd name="adj" fmla="val 3333"/>
            </a:avLst>
          </a:prstGeom>
          <a:solidFill>
            <a:srgbClr val="121C2E"/>
          </a:solidFill>
          <a:ln/>
        </p:spPr>
      </p:sp>
      <p:sp>
        <p:nvSpPr>
          <p:cNvPr id="23" name="Text 21"/>
          <p:cNvSpPr/>
          <p:nvPr/>
        </p:nvSpPr>
        <p:spPr>
          <a:xfrm>
            <a:off x="4818888" y="1143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818888" y="146304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</a:t>
            </a:r>
            <a:r>
              <a:rPr lang="fr-FR" sz="13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</a:t>
            </a:r>
            <a:r>
              <a:rPr lang="en-US" sz="13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l’utilisateur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18888" y="187452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 Dans quel monde voulez-vous aller ? »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903720" y="1005840"/>
            <a:ext cx="2103120" cy="1645920"/>
          </a:xfrm>
          <a:prstGeom prst="roundRect">
            <a:avLst>
              <a:gd name="adj" fmla="val 3333"/>
            </a:avLst>
          </a:prstGeom>
          <a:solidFill>
            <a:srgbClr val="121C2E"/>
          </a:solidFill>
          <a:ln/>
        </p:spPr>
      </p:sp>
      <p:sp>
        <p:nvSpPr>
          <p:cNvPr id="27" name="Text 25"/>
          <p:cNvSpPr/>
          <p:nvPr/>
        </p:nvSpPr>
        <p:spPr>
          <a:xfrm>
            <a:off x="7013448" y="1143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13448" y="146304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 audio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013448" y="187452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secondes via micro </a:t>
            </a: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PC</a:t>
            </a:r>
          </a:p>
        </p:txBody>
      </p:sp>
      <p:sp>
        <p:nvSpPr>
          <p:cNvPr id="30" name="Shape 28"/>
          <p:cNvSpPr/>
          <p:nvPr/>
        </p:nvSpPr>
        <p:spPr>
          <a:xfrm>
            <a:off x="320040" y="2788920"/>
            <a:ext cx="2103120" cy="1645920"/>
          </a:xfrm>
          <a:prstGeom prst="roundRect">
            <a:avLst>
              <a:gd name="adj" fmla="val 3333"/>
            </a:avLst>
          </a:prstGeom>
          <a:solidFill>
            <a:srgbClr val="121C2E"/>
          </a:solidFill>
          <a:ln/>
        </p:spPr>
      </p:sp>
      <p:sp>
        <p:nvSpPr>
          <p:cNvPr id="31" name="Text 29"/>
          <p:cNvSpPr/>
          <p:nvPr/>
        </p:nvSpPr>
        <p:spPr>
          <a:xfrm>
            <a:off x="429768" y="2926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29768" y="32461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Transcription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29768" y="365760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Groq Whisper-large-v3-turbo (FR)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514600" y="2788920"/>
            <a:ext cx="2103120" cy="1645920"/>
          </a:xfrm>
          <a:prstGeom prst="roundRect">
            <a:avLst>
              <a:gd name="adj" fmla="val 3333"/>
            </a:avLst>
          </a:prstGeom>
          <a:solidFill>
            <a:srgbClr val="121C2E"/>
          </a:solidFill>
          <a:ln/>
        </p:spPr>
      </p:sp>
      <p:sp>
        <p:nvSpPr>
          <p:cNvPr id="35" name="Text 33"/>
          <p:cNvSpPr/>
          <p:nvPr/>
        </p:nvSpPr>
        <p:spPr>
          <a:xfrm>
            <a:off x="2624328" y="2926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06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2624328" y="32461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Décision IA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2624328" y="365760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détermine RÉEL ou VIRTUEL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709160" y="2788920"/>
            <a:ext cx="2103120" cy="1645920"/>
          </a:xfrm>
          <a:prstGeom prst="roundRect">
            <a:avLst>
              <a:gd name="adj" fmla="val 3333"/>
            </a:avLst>
          </a:prstGeom>
          <a:solidFill>
            <a:srgbClr val="121C2E"/>
          </a:solidFill>
          <a:ln/>
        </p:spPr>
      </p:sp>
      <p:sp>
        <p:nvSpPr>
          <p:cNvPr id="39" name="Text 37"/>
          <p:cNvSpPr/>
          <p:nvPr/>
        </p:nvSpPr>
        <p:spPr>
          <a:xfrm>
            <a:off x="4818888" y="2926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07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818888" y="32461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Affichage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4818888" y="365760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Verdict sur LCD + message bienvenue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6903720" y="2788920"/>
            <a:ext cx="2103120" cy="1645920"/>
          </a:xfrm>
          <a:prstGeom prst="roundRect">
            <a:avLst>
              <a:gd name="adj" fmla="val 3333"/>
            </a:avLst>
          </a:prstGeom>
          <a:solidFill>
            <a:srgbClr val="121C2E"/>
          </a:solidFill>
          <a:ln/>
        </p:spPr>
      </p:sp>
      <p:sp>
        <p:nvSpPr>
          <p:cNvPr id="43" name="Text 41"/>
          <p:cNvSpPr/>
          <p:nvPr/>
        </p:nvSpPr>
        <p:spPr>
          <a:xfrm>
            <a:off x="7013448" y="29260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08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013448" y="32461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Animation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7013448" y="3657600"/>
            <a:ext cx="1874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Delightex déclenche le portail choisi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9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200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06  —  PROTOTYPE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5943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Portail en action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349240" y="1005840"/>
            <a:ext cx="3383280" cy="3383280"/>
          </a:xfrm>
          <a:prstGeom prst="roundRect">
            <a:avLst>
              <a:gd name="adj" fmla="val 2162"/>
            </a:avLst>
          </a:prstGeom>
          <a:solidFill>
            <a:srgbClr val="121C2E"/>
          </a:solidFill>
          <a:ln/>
        </p:spPr>
      </p:sp>
      <p:sp>
        <p:nvSpPr>
          <p:cNvPr id="16" name="Text 13"/>
          <p:cNvSpPr/>
          <p:nvPr/>
        </p:nvSpPr>
        <p:spPr>
          <a:xfrm>
            <a:off x="5532120" y="11887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CARACTÉRISTIQUES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532120" y="1645920"/>
            <a:ext cx="3017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 err="1" smtClean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Boîtier</a:t>
            </a:r>
            <a:r>
              <a:rPr lang="en-US" sz="1300" dirty="0" smtClean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style Rick &amp; Morty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Écran LCD 20×4 intégré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Lecteur RFID RC522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ESP32 comme cœur système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 : PORTAIL ACTIF !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Choix : Virtuel ou Réel</a:t>
            </a:r>
            <a:endParaRPr lang="en-US" sz="1300" dirty="0"/>
          </a:p>
        </p:txBody>
      </p:sp>
      <p:sp>
        <p:nvSpPr>
          <p:cNvPr id="21" name="AutoShape 4" descr=", généré par 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0" y="967671"/>
            <a:ext cx="5134544" cy="33064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10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200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07  —  DIFFICULTÉS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594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Obstacles </a:t>
            </a:r>
            <a:r>
              <a:rPr lang="en-US" sz="20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rencontrés</a:t>
            </a:r>
            <a:r>
              <a:rPr lang="en-US" sz="20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65760" y="1005840"/>
            <a:ext cx="8412480" cy="621792"/>
          </a:xfrm>
          <a:prstGeom prst="roundRect">
            <a:avLst>
              <a:gd name="adj" fmla="val 7353"/>
            </a:avLst>
          </a:prstGeom>
          <a:solidFill>
            <a:srgbClr val="121C2E"/>
          </a:solidFill>
          <a:ln/>
        </p:spPr>
      </p:sp>
      <p:sp>
        <p:nvSpPr>
          <p:cNvPr id="15" name="Shape 13"/>
          <p:cNvSpPr/>
          <p:nvPr/>
        </p:nvSpPr>
        <p:spPr>
          <a:xfrm>
            <a:off x="365760" y="1005840"/>
            <a:ext cx="73152" cy="621792"/>
          </a:xfrm>
          <a:prstGeom prst="rect">
            <a:avLst/>
          </a:prstGeom>
          <a:solidFill>
            <a:srgbClr val="E8A838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107899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Synchronisation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1325880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Coordination </a:t>
            </a: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RFID bloquant + </a:t>
            </a: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capture audio </a:t>
            </a: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 → protocole série revu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65760" y="1691640"/>
            <a:ext cx="8412480" cy="621792"/>
          </a:xfrm>
          <a:prstGeom prst="roundRect">
            <a:avLst>
              <a:gd name="adj" fmla="val 7353"/>
            </a:avLst>
          </a:prstGeom>
          <a:solidFill>
            <a:srgbClr val="121C2E"/>
          </a:solidFill>
          <a:ln/>
        </p:spPr>
      </p:sp>
      <p:sp>
        <p:nvSpPr>
          <p:cNvPr id="19" name="Shape 17"/>
          <p:cNvSpPr/>
          <p:nvPr/>
        </p:nvSpPr>
        <p:spPr>
          <a:xfrm>
            <a:off x="365760" y="1691640"/>
            <a:ext cx="73152" cy="621792"/>
          </a:xfrm>
          <a:prstGeom prst="rect">
            <a:avLst/>
          </a:prstGeom>
          <a:solidFill>
            <a:srgbClr val="E8A838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176479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Latence chaîne IA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2011680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Enregistrement → Whisper → LLM &gt; 1s → modèles turbo + tokens limités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65760" y="2377440"/>
            <a:ext cx="8412480" cy="621792"/>
          </a:xfrm>
          <a:prstGeom prst="roundRect">
            <a:avLst>
              <a:gd name="adj" fmla="val 7353"/>
            </a:avLst>
          </a:prstGeom>
          <a:solidFill>
            <a:srgbClr val="121C2E"/>
          </a:solidFill>
          <a:ln/>
        </p:spPr>
      </p:sp>
      <p:sp>
        <p:nvSpPr>
          <p:cNvPr id="23" name="Shape 21"/>
          <p:cNvSpPr/>
          <p:nvPr/>
        </p:nvSpPr>
        <p:spPr>
          <a:xfrm>
            <a:off x="365760" y="2377440"/>
            <a:ext cx="73152" cy="621792"/>
          </a:xfrm>
          <a:prstGeom prst="rect">
            <a:avLst/>
          </a:prstGeom>
          <a:solidFill>
            <a:srgbClr val="E8A838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245059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Reconnaissance vocale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40080" y="2697480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Environnement bruyant (salle) → filtrage niveau sonore avant envoi API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65760" y="3063240"/>
            <a:ext cx="8412480" cy="621792"/>
          </a:xfrm>
          <a:prstGeom prst="roundRect">
            <a:avLst>
              <a:gd name="adj" fmla="val 7353"/>
            </a:avLst>
          </a:prstGeom>
          <a:solidFill>
            <a:srgbClr val="121C2E"/>
          </a:solidFill>
          <a:ln/>
        </p:spPr>
      </p:sp>
      <p:sp>
        <p:nvSpPr>
          <p:cNvPr id="27" name="Shape 25"/>
          <p:cNvSpPr/>
          <p:nvPr/>
        </p:nvSpPr>
        <p:spPr>
          <a:xfrm>
            <a:off x="365760" y="3063240"/>
            <a:ext cx="73152" cy="621792"/>
          </a:xfrm>
          <a:prstGeom prst="rect">
            <a:avLst/>
          </a:prstGeom>
          <a:solidFill>
            <a:srgbClr val="E8A838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13639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Câblage &amp; alimentation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40080" y="3383280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Breadboard dense → faux contacts → passage au boîtier myDiL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65760" y="3749040"/>
            <a:ext cx="8412480" cy="621792"/>
          </a:xfrm>
          <a:prstGeom prst="roundRect">
            <a:avLst>
              <a:gd name="adj" fmla="val 7353"/>
            </a:avLst>
          </a:prstGeom>
          <a:solidFill>
            <a:srgbClr val="121C2E"/>
          </a:solidFill>
          <a:ln/>
        </p:spPr>
      </p:sp>
      <p:sp>
        <p:nvSpPr>
          <p:cNvPr id="31" name="Shape 29"/>
          <p:cNvSpPr/>
          <p:nvPr/>
        </p:nvSpPr>
        <p:spPr>
          <a:xfrm>
            <a:off x="365760" y="3749040"/>
            <a:ext cx="73152" cy="621792"/>
          </a:xfrm>
          <a:prstGeom prst="rect">
            <a:avLst/>
          </a:prstGeom>
          <a:solidFill>
            <a:srgbClr val="E8A838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3822192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Sécurité clé </a:t>
            </a:r>
            <a:r>
              <a:rPr lang="en-US" sz="13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40080" y="4069080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Clé Groq en clair </a:t>
            </a:r>
            <a:r>
              <a:rPr lang="en-US" sz="1200" dirty="0" smtClean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</a:t>
            </a:r>
            <a:r>
              <a:rPr lang="en-US" sz="12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 d'environnement avant dépôt Git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11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200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08  —  AMÉLIORATIONS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594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Feuille de route post-workshop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65760" y="1051560"/>
            <a:ext cx="2743200" cy="1554480"/>
          </a:xfrm>
          <a:prstGeom prst="roundRect">
            <a:avLst>
              <a:gd name="adj" fmla="val 4706"/>
            </a:avLst>
          </a:prstGeom>
          <a:solidFill>
            <a:srgbClr val="121C2E"/>
          </a:solidFill>
          <a:ln/>
        </p:spPr>
      </p:sp>
      <p:sp>
        <p:nvSpPr>
          <p:cNvPr id="15" name="Shape 13"/>
          <p:cNvSpPr/>
          <p:nvPr/>
        </p:nvSpPr>
        <p:spPr>
          <a:xfrm>
            <a:off x="365760" y="1051560"/>
            <a:ext cx="2743200" cy="54864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" y="1325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Sécurité API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02920" y="182880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Clé Groq dans .env non versionné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246120" y="1051560"/>
            <a:ext cx="2743200" cy="1554480"/>
          </a:xfrm>
          <a:prstGeom prst="roundRect">
            <a:avLst>
              <a:gd name="adj" fmla="val 4706"/>
            </a:avLst>
          </a:prstGeom>
          <a:solidFill>
            <a:srgbClr val="121C2E"/>
          </a:solidFill>
          <a:ln/>
        </p:spPr>
      </p:sp>
      <p:sp>
        <p:nvSpPr>
          <p:cNvPr id="19" name="Shape 17"/>
          <p:cNvSpPr/>
          <p:nvPr/>
        </p:nvSpPr>
        <p:spPr>
          <a:xfrm>
            <a:off x="3246120" y="1051560"/>
            <a:ext cx="2743200" cy="54864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20" name="Text 18"/>
          <p:cNvSpPr/>
          <p:nvPr/>
        </p:nvSpPr>
        <p:spPr>
          <a:xfrm>
            <a:off x="3383280" y="13258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 (Voice Activity)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383280" y="182880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Détection fin de parole — plus de durée fixe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1506220" y="2824388"/>
            <a:ext cx="2743200" cy="1554480"/>
          </a:xfrm>
          <a:prstGeom prst="roundRect">
            <a:avLst>
              <a:gd name="adj" fmla="val 4706"/>
            </a:avLst>
          </a:prstGeom>
          <a:solidFill>
            <a:srgbClr val="121C2E"/>
          </a:solidFill>
          <a:ln/>
        </p:spPr>
      </p:sp>
      <p:sp>
        <p:nvSpPr>
          <p:cNvPr id="27" name="Shape 25"/>
          <p:cNvSpPr/>
          <p:nvPr/>
        </p:nvSpPr>
        <p:spPr>
          <a:xfrm>
            <a:off x="1502410" y="2770632"/>
            <a:ext cx="2743200" cy="54864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28" name="Text 26"/>
          <p:cNvSpPr/>
          <p:nvPr/>
        </p:nvSpPr>
        <p:spPr>
          <a:xfrm>
            <a:off x="1684020" y="2974086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Scènes Delightex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639570" y="3496564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Transitions &amp; chargement portail enrichis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663440" y="2798064"/>
            <a:ext cx="2743200" cy="1554480"/>
          </a:xfrm>
          <a:prstGeom prst="roundRect">
            <a:avLst>
              <a:gd name="adj" fmla="val 4706"/>
            </a:avLst>
          </a:prstGeom>
          <a:solidFill>
            <a:srgbClr val="121C2E"/>
          </a:solidFill>
          <a:ln/>
        </p:spPr>
      </p:sp>
      <p:sp>
        <p:nvSpPr>
          <p:cNvPr id="31" name="Shape 29"/>
          <p:cNvSpPr/>
          <p:nvPr/>
        </p:nvSpPr>
        <p:spPr>
          <a:xfrm>
            <a:off x="4663440" y="2757551"/>
            <a:ext cx="2743200" cy="54864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32" name="Text 30"/>
          <p:cNvSpPr/>
          <p:nvPr/>
        </p:nvSpPr>
        <p:spPr>
          <a:xfrm>
            <a:off x="4892040" y="3025267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Capteur PIR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4937760" y="3505962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Réveil automatique de la borne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6126480" y="1106424"/>
            <a:ext cx="2743200" cy="1554480"/>
          </a:xfrm>
          <a:prstGeom prst="roundRect">
            <a:avLst>
              <a:gd name="adj" fmla="val 4706"/>
            </a:avLst>
          </a:prstGeom>
          <a:solidFill>
            <a:srgbClr val="121C2E"/>
          </a:solidFill>
          <a:ln/>
        </p:spPr>
      </p:sp>
      <p:sp>
        <p:nvSpPr>
          <p:cNvPr id="35" name="Shape 33"/>
          <p:cNvSpPr/>
          <p:nvPr/>
        </p:nvSpPr>
        <p:spPr>
          <a:xfrm>
            <a:off x="6126480" y="1051560"/>
            <a:ext cx="2743200" cy="54864"/>
          </a:xfrm>
          <a:prstGeom prst="rect">
            <a:avLst/>
          </a:prstGeom>
          <a:solidFill>
            <a:srgbClr val="3AB0C3"/>
          </a:solidFill>
          <a:ln/>
        </p:spPr>
      </p:sp>
      <p:sp>
        <p:nvSpPr>
          <p:cNvPr id="36" name="Text 34"/>
          <p:cNvSpPr/>
          <p:nvPr/>
        </p:nvSpPr>
        <p:spPr>
          <a:xfrm>
            <a:off x="6263640" y="1335024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Industrialisation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172200" y="182880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Boîtier propre, </a:t>
            </a:r>
            <a:r>
              <a:rPr lang="en-US" sz="1300" dirty="0" err="1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câblage</a:t>
            </a: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interne, alim intégrée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12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200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09  —  CONCLUSION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640080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Portail Inter-Dimensionnel RickLab™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65760" y="1051560"/>
            <a:ext cx="8412480" cy="2148840"/>
          </a:xfrm>
          <a:prstGeom prst="roundRect">
            <a:avLst>
              <a:gd name="adj" fmla="val 3404"/>
            </a:avLst>
          </a:prstGeom>
          <a:solidFill>
            <a:srgbClr val="121C2E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1188720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8BC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prototype répond pleinement aux exigences du Workshop National B2 : il embarque un microcontrôleur ESP32, mobilise les ressources de fabrication numérique du myDiL, et intègre une véritable chaîne logicielle articulant reconnaissance vocale, intelligence artificielle générative et rendu visuel immersif.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2103120"/>
            <a:ext cx="8046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0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Au-delà de l'aspect fonctionnel, le prototype porte une véritable intention narrative : transformer une interaction technique — l'authentification et le choix d'un utilisateur — en une expérience spectaculaire fidèle à l'esprit de l'univers Rick et Morty.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13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657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10  —  RESSOURCES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731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Liens &amp; dépôts du projet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1371600" y="1280160"/>
            <a:ext cx="6400800" cy="640080"/>
          </a:xfrm>
          <a:prstGeom prst="roundRect">
            <a:avLst>
              <a:gd name="adj" fmla="val 8571"/>
            </a:avLst>
          </a:prstGeom>
          <a:solidFill>
            <a:srgbClr val="121C2E"/>
          </a:solidFill>
          <a:ln/>
        </p:spPr>
      </p:sp>
      <p:sp>
        <p:nvSpPr>
          <p:cNvPr id="15" name="Text 13"/>
          <p:cNvSpPr/>
          <p:nvPr/>
        </p:nvSpPr>
        <p:spPr>
          <a:xfrm>
            <a:off x="1645920" y="1353312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 — Firmware &amp; Scripts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645920" y="162763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github.com/djiongodontsi/Univers-des-mondes-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371600" y="2011680"/>
            <a:ext cx="6400800" cy="640080"/>
          </a:xfrm>
          <a:prstGeom prst="roundRect">
            <a:avLst>
              <a:gd name="adj" fmla="val 8571"/>
            </a:avLst>
          </a:prstGeom>
          <a:solidFill>
            <a:srgbClr val="121C2E"/>
          </a:solidFill>
          <a:ln/>
        </p:spPr>
      </p:sp>
      <p:sp>
        <p:nvSpPr>
          <p:cNvPr id="18" name="Text 16"/>
          <p:cNvSpPr/>
          <p:nvPr/>
        </p:nvSpPr>
        <p:spPr>
          <a:xfrm>
            <a:off x="1645920" y="2084832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Trello — Suivi du sprint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645920" y="235915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 smtClean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https://trello.com/invite/b/6aa8f4bc2e07abcf1035e9fe/ATTI6d1cfaf76f9f35e21398aa8b05add324C2F8E5B4/mon-tableau-trello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371600" y="2743200"/>
            <a:ext cx="6400800" cy="640080"/>
          </a:xfrm>
          <a:prstGeom prst="roundRect">
            <a:avLst>
              <a:gd name="adj" fmla="val 8571"/>
            </a:avLst>
          </a:prstGeom>
          <a:solidFill>
            <a:srgbClr val="121C2E"/>
          </a:solidFill>
          <a:ln/>
        </p:spPr>
      </p:sp>
      <p:sp>
        <p:nvSpPr>
          <p:cNvPr id="21" name="Text 19"/>
          <p:cNvSpPr/>
          <p:nvPr/>
        </p:nvSpPr>
        <p:spPr>
          <a:xfrm>
            <a:off x="1645920" y="2816352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Monde Virtuel (Delightex)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645920" y="309067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edu.delightex.com/BTX-AUK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371600" y="3474720"/>
            <a:ext cx="6400800" cy="640080"/>
          </a:xfrm>
          <a:prstGeom prst="roundRect">
            <a:avLst>
              <a:gd name="adj" fmla="val 8571"/>
            </a:avLst>
          </a:prstGeom>
          <a:solidFill>
            <a:srgbClr val="121C2E"/>
          </a:solidFill>
          <a:ln/>
        </p:spPr>
      </p:sp>
      <p:sp>
        <p:nvSpPr>
          <p:cNvPr id="24" name="Text 22"/>
          <p:cNvSpPr/>
          <p:nvPr/>
        </p:nvSpPr>
        <p:spPr>
          <a:xfrm>
            <a:off x="1645920" y="3547872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Monde Réel (Delightex)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645920" y="3822192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edu.delightex.com/LDL-ACG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286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50808" y="2286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15400" y="228600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50808" y="4914900"/>
            <a:ext cx="164592" cy="0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15400" y="4750308"/>
            <a:ext cx="0" cy="164592"/>
          </a:xfrm>
          <a:prstGeom prst="line">
            <a:avLst/>
          </a:prstGeom>
          <a:noFill/>
          <a:ln w="15875">
            <a:solidFill>
              <a:srgbClr val="7A8FA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486460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RICKLAB™  •  EPSI B2  •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Rick Virtual World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98080" y="4864608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 </a:t>
            </a:r>
            <a:r>
              <a:rPr lang="en-US" sz="900" dirty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/ </a:t>
            </a:r>
            <a:r>
              <a:rPr lang="en-US" sz="900" dirty="0" smtClean="0">
                <a:solidFill>
                  <a:srgbClr val="7A8FA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3200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09  </a:t>
            </a:r>
            <a:r>
              <a:rPr lang="en-US" sz="1100" kern="0" spc="200" dirty="0" smtClean="0">
                <a:solidFill>
                  <a:srgbClr val="3AB0C3"/>
                </a:solidFill>
                <a:latin typeface="Cascadia Code" pitchFamily="34" charset="0"/>
                <a:ea typeface="Cascadia Code" pitchFamily="34" charset="-122"/>
                <a:cs typeface="Cascadia Code" pitchFamily="34" charset="-120"/>
              </a:rPr>
              <a:t>—  ANNEXE</a:t>
            </a:r>
            <a:endParaRPr lang="en-US" sz="1100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97" y="557784"/>
            <a:ext cx="4000885" cy="2184256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753687" y="2546916"/>
            <a:ext cx="23552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SYSTEME ELECTRIQUE DE TEST DU CODE </a:t>
            </a:r>
            <a:endParaRPr lang="en-US" sz="800" dirty="0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0697" y="557785"/>
            <a:ext cx="4520015" cy="212053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5126182" y="2474119"/>
            <a:ext cx="1683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TRELLO </a:t>
            </a:r>
            <a:endParaRPr lang="en-US" sz="1000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97" y="2762360"/>
            <a:ext cx="4000885" cy="2144268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1233055" y="4696116"/>
            <a:ext cx="11984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REPOSITORY GITHUB</a:t>
            </a:r>
            <a:endParaRPr lang="en-US" sz="900" dirty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318" y="2720341"/>
            <a:ext cx="4513394" cy="2206608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5694218" y="4717188"/>
            <a:ext cx="1475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API GROQ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088518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977</Words>
  <Application>Microsoft Office PowerPoint</Application>
  <PresentationFormat>Affichage à l'écran (16:9)</PresentationFormat>
  <Paragraphs>249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Cascadia Code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Portail Inter-Dimensionnel RickLab™</dc:title>
  <dc:subject>Workshop National B2 — Septembre 2026</dc:subject>
  <dc:creator>Groupe 4 — EPSI Bachelor 2</dc:creator>
  <cp:lastModifiedBy>ZBOOK</cp:lastModifiedBy>
  <cp:revision>15</cp:revision>
  <dcterms:created xsi:type="dcterms:W3CDTF">2026-09-17T14:19:43Z</dcterms:created>
  <dcterms:modified xsi:type="dcterms:W3CDTF">2026-09-17T18:17:58Z</dcterms:modified>
</cp:coreProperties>
</file>